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jpeg"/><Relationship Id="rId3" Type="http://schemas.openxmlformats.org/officeDocument/2006/relationships/image" Target="../media/image-10-3.jpeg"/><Relationship Id="rId4" Type="http://schemas.openxmlformats.org/officeDocument/2006/relationships/image" Target="../media/image-10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jpeg"/><Relationship Id="rId3" Type="http://schemas.openxmlformats.org/officeDocument/2006/relationships/image" Target="../media/image-11-3.jpeg"/><Relationship Id="rId4" Type="http://schemas.openxmlformats.org/officeDocument/2006/relationships/image" Target="../media/image-11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https://nowadays.ai/757/view-venue/462606/67331" TargetMode="External"/><Relationship Id="rId2" Type="http://schemas.openxmlformats.org/officeDocument/2006/relationships/hyperlink" Target="https://nowadays.ai/757/view-venue/452121/67226" TargetMode="External"/><Relationship Id="rId3" Type="http://schemas.openxmlformats.org/officeDocument/2006/relationships/hyperlink" Target="https://nowadays.ai/757/view-venue/12907/67333" TargetMode="External"/><Relationship Id="rId4" Type="http://schemas.openxmlformats.org/officeDocument/2006/relationships/hyperlink" Target="https://nowadays.ai/757/view-venue/460191/73656" TargetMode="External"/><Relationship Id="rId5" Type="http://schemas.openxmlformats.org/officeDocument/2006/relationships/image" Target="../media/image-15-1.png"/><Relationship Id="rId6" Type="http://schemas.openxmlformats.org/officeDocument/2006/relationships/image" Target="../media/image-15-2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jpeg"/><Relationship Id="rId3" Type="http://schemas.openxmlformats.org/officeDocument/2006/relationships/image" Target="../media/image-4-3.jpeg"/><Relationship Id="rId4" Type="http://schemas.openxmlformats.org/officeDocument/2006/relationships/image" Target="../media/image-4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jpeg"/><Relationship Id="rId3" Type="http://schemas.openxmlformats.org/officeDocument/2006/relationships/image" Target="../media/image-5-3.jpeg"/><Relationship Id="rId4" Type="http://schemas.openxmlformats.org/officeDocument/2006/relationships/image" Target="../media/image-5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jpeg"/><Relationship Id="rId3" Type="http://schemas.openxmlformats.org/officeDocument/2006/relationships/image" Target="../media/image-6-3.jpeg"/><Relationship Id="rId4" Type="http://schemas.openxmlformats.org/officeDocument/2006/relationships/image" Target="../media/image-6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jpeg"/><Relationship Id="rId3" Type="http://schemas.openxmlformats.org/officeDocument/2006/relationships/image" Target="../media/image-7-3.jpeg"/><Relationship Id="rId4" Type="http://schemas.openxmlformats.org/officeDocument/2006/relationships/image" Target="../media/image-7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jpeg"/><Relationship Id="rId3" Type="http://schemas.openxmlformats.org/officeDocument/2006/relationships/image" Target="../media/image-8-3.jpeg"/><Relationship Id="rId4" Type="http://schemas.openxmlformats.org/officeDocument/2006/relationships/image" Target="../media/image-8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jpeg"/><Relationship Id="rId3" Type="http://schemas.openxmlformats.org/officeDocument/2006/relationships/image" Target="../media/image-9-3.jpeg"/><Relationship Id="rId4" Type="http://schemas.openxmlformats.org/officeDocument/2006/relationships/image" Target="../media/image-9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6858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HappyRobot 2025 Team Offsite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2468880"/>
            <a:ext cx="6858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Event Planning Deck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457200" y="452628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20, 2025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6858000" y="45262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Nowadays</a:t>
            </a:r>
            <a:endParaRPr lang="en-US" sz="1100" dirty="0"/>
          </a:p>
        </p:txBody>
      </p:sp>
      <p:pic>
        <p:nvPicPr>
          <p:cNvPr id="6" name="Image 0" descr="/logo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21040" y="4480560"/>
            <a:ext cx="365760" cy="3822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4: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Everline Resort &amp; Spa Lake Tahoe - Destination by Hyatt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1929384"/>
            <a:ext cx="3291840" cy="11795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Location: Olympic Valley, California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Distance to airport: --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Guest rooms: 405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Check-in: Oct 8, 2025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Check-out: Oct 11, 2025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3968496"/>
            <a:ext cx="3291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Notes: Available! Spa Deck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4: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Everline Resort &amp; Spa Lake Tahoe - Destination by Hyatt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2103120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Nightly Rate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359152" y="2057400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$299</a:t>
            </a:r>
            <a:endParaRPr lang="en-US" sz="1869" dirty="0"/>
          </a:p>
        </p:txBody>
      </p:sp>
      <p:sp>
        <p:nvSpPr>
          <p:cNvPr id="6" name="Text 4"/>
          <p:cNvSpPr/>
          <p:nvPr/>
        </p:nvSpPr>
        <p:spPr>
          <a:xfrm>
            <a:off x="457200" y="2578608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Room Rate: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359152" y="2532888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 TBD</a:t>
            </a:r>
            <a:endParaRPr lang="en-US" sz="1869" dirty="0"/>
          </a:p>
        </p:txBody>
      </p:sp>
      <p:sp>
        <p:nvSpPr>
          <p:cNvPr id="8" name="Text 6"/>
          <p:cNvSpPr/>
          <p:nvPr/>
        </p:nvSpPr>
        <p:spPr>
          <a:xfrm>
            <a:off x="457200" y="3054096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F&amp;B Minimum: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2359152" y="3008376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 TBD</a:t>
            </a:r>
            <a:endParaRPr lang="en-US" sz="1869" dirty="0"/>
          </a:p>
        </p:txBody>
      </p:sp>
      <p:sp>
        <p:nvSpPr>
          <p:cNvPr id="10" name="Text 8"/>
          <p:cNvSpPr/>
          <p:nvPr/>
        </p:nvSpPr>
        <p:spPr>
          <a:xfrm>
            <a:off x="457200" y="3895344"/>
            <a:ext cx="1828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98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Estimate:</a:t>
            </a:r>
            <a:endParaRPr lang="en-US" sz="1298" dirty="0"/>
          </a:p>
        </p:txBody>
      </p:sp>
      <p:sp>
        <p:nvSpPr>
          <p:cNvPr id="11" name="Text 9"/>
          <p:cNvSpPr/>
          <p:nvPr/>
        </p:nvSpPr>
        <p:spPr>
          <a:xfrm>
            <a:off x="1965960" y="3849624"/>
            <a:ext cx="1901952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163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$126,521</a:t>
            </a:r>
            <a:endParaRPr lang="en-US" sz="2163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10312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Activities &amp; Amenities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452628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20, 2025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858000" y="45262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Nowadays</a:t>
            </a:r>
            <a:endParaRPr lang="en-US" sz="1100" dirty="0"/>
          </a:p>
        </p:txBody>
      </p:sp>
      <p:pic>
        <p:nvPicPr>
          <p:cNvPr id="5" name="Image 0" descr="/logo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21040" y="4480560"/>
            <a:ext cx="365760" cy="3822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3832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Activities &amp; Amenities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57200" y="1572768"/>
            <a:ext cx="3291840" cy="1572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11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11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11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57200" y="3968496"/>
            <a:ext cx="33832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Notes: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407408" y="338328"/>
            <a:ext cx="2075688" cy="2075688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6" name="Shape 4"/>
          <p:cNvSpPr/>
          <p:nvPr/>
        </p:nvSpPr>
        <p:spPr>
          <a:xfrm>
            <a:off x="6583680" y="338328"/>
            <a:ext cx="2075688" cy="2075688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7" name="Shape 5"/>
          <p:cNvSpPr/>
          <p:nvPr/>
        </p:nvSpPr>
        <p:spPr>
          <a:xfrm>
            <a:off x="4407408" y="2514600"/>
            <a:ext cx="2075688" cy="2075688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8" name="Shape 6"/>
          <p:cNvSpPr/>
          <p:nvPr/>
        </p:nvSpPr>
        <p:spPr>
          <a:xfrm>
            <a:off x="6583680" y="2514600"/>
            <a:ext cx="2075688" cy="2075688"/>
          </a:xfrm>
          <a:prstGeom prst="rect">
            <a:avLst/>
          </a:prstGeom>
          <a:solidFill>
            <a:srgbClr val="E5E7EB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10312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452628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20, 2025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858000" y="45262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Nowadays</a:t>
            </a:r>
            <a:endParaRPr lang="en-US" sz="1100" dirty="0"/>
          </a:p>
        </p:txBody>
      </p:sp>
      <p:pic>
        <p:nvPicPr>
          <p:cNvPr id="5" name="Image 0" descr="/logo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21040" y="4480560"/>
            <a:ext cx="365760" cy="3822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Venue Comparison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18288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2860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" name="Text 3">
            <a:hlinkClick r:id="rId1" tooltip="View venue details in dashboard"/>
          </p:cNvPr>
          <p:cNvSpPr/>
          <p:nvPr/>
        </p:nvSpPr>
        <p:spPr>
          <a:xfrm>
            <a:off x="22860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u="sng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View venue details in dashboard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Hyatt Regency Monterey Hotel And Spa On Del Monte Golf Course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38862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7" name="Text 5">
            <a:hlinkClick r:id="rId2" tooltip="View venue details in dashboard"/>
          </p:cNvPr>
          <p:cNvSpPr/>
          <p:nvPr/>
        </p:nvSpPr>
        <p:spPr>
          <a:xfrm>
            <a:off x="38862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u="sng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View venue details in dashboard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Carmel Valley Ranch - The Unbound Collection by Hyatt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4864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9" name="Text 7">
            <a:hlinkClick r:id="rId3" tooltip="View venue details in dashboard"/>
          </p:cNvPr>
          <p:cNvSpPr/>
          <p:nvPr/>
        </p:nvSpPr>
        <p:spPr>
          <a:xfrm>
            <a:off x="54864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u="sng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View venue details in dashboard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Monterey Plaza Hotel &amp; Spa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0866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1" name="Text 9">
            <a:hlinkClick r:id="rId4" tooltip="View venue details in dashboard"/>
          </p:cNvPr>
          <p:cNvSpPr/>
          <p:nvPr/>
        </p:nvSpPr>
        <p:spPr>
          <a:xfrm>
            <a:off x="70866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u="sng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View venue details in dashboard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Everline Resort &amp; Spa Lake Tahoe - Destination by Hyatt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57200" y="2194560"/>
            <a:ext cx="18288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57200" y="21945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Distance to Airport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2286000" y="219456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286000" y="219456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mi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3886200" y="219456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886200" y="219456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5486400" y="219456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486400" y="219456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mi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086600" y="219456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086600" y="219456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457200" y="2560320"/>
            <a:ext cx="18288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57200" y="25603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Nightly Rate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2286000" y="256032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2286000" y="256032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$369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3886200" y="256032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886200" y="256032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5486400" y="256032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486400" y="256032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$329</a:t>
            </a:r>
            <a:endParaRPr lang="en-US" sz="1400" dirty="0"/>
          </a:p>
        </p:txBody>
      </p:sp>
      <p:sp>
        <p:nvSpPr>
          <p:cNvPr id="30" name="Shape 28"/>
          <p:cNvSpPr/>
          <p:nvPr/>
        </p:nvSpPr>
        <p:spPr>
          <a:xfrm>
            <a:off x="7086600" y="256032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086600" y="256032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$299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457200" y="2926080"/>
            <a:ext cx="18288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457200" y="292608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Room Rate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2286000" y="292608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2286000" y="292608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3886200" y="292608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3886200" y="292608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$2,500</a:t>
            </a:r>
            <a:endParaRPr lang="en-US" sz="1400" dirty="0"/>
          </a:p>
        </p:txBody>
      </p:sp>
      <p:sp>
        <p:nvSpPr>
          <p:cNvPr id="38" name="Shape 36"/>
          <p:cNvSpPr/>
          <p:nvPr/>
        </p:nvSpPr>
        <p:spPr>
          <a:xfrm>
            <a:off x="5486400" y="292608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5486400" y="292608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40" name="Shape 38"/>
          <p:cNvSpPr/>
          <p:nvPr/>
        </p:nvSpPr>
        <p:spPr>
          <a:xfrm>
            <a:off x="7086600" y="292608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086600" y="292608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42" name="Shape 40"/>
          <p:cNvSpPr/>
          <p:nvPr/>
        </p:nvSpPr>
        <p:spPr>
          <a:xfrm>
            <a:off x="457200" y="3291840"/>
            <a:ext cx="18288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457200" y="32918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F&amp;B Minimum</a:t>
            </a:r>
            <a:endParaRPr lang="en-US" sz="1400" dirty="0"/>
          </a:p>
        </p:txBody>
      </p:sp>
      <p:sp>
        <p:nvSpPr>
          <p:cNvPr id="44" name="Shape 42"/>
          <p:cNvSpPr/>
          <p:nvPr/>
        </p:nvSpPr>
        <p:spPr>
          <a:xfrm>
            <a:off x="2286000" y="329184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2286000" y="329184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$7,000</a:t>
            </a:r>
            <a:endParaRPr lang="en-US" sz="1400" dirty="0"/>
          </a:p>
        </p:txBody>
      </p:sp>
      <p:sp>
        <p:nvSpPr>
          <p:cNvPr id="46" name="Shape 44"/>
          <p:cNvSpPr/>
          <p:nvPr/>
        </p:nvSpPr>
        <p:spPr>
          <a:xfrm>
            <a:off x="3886200" y="329184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3886200" y="329184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48" name="Shape 46"/>
          <p:cNvSpPr/>
          <p:nvPr/>
        </p:nvSpPr>
        <p:spPr>
          <a:xfrm>
            <a:off x="5486400" y="329184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5486400" y="329184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$30,000</a:t>
            </a:r>
            <a:endParaRPr lang="en-US" sz="1400" dirty="0"/>
          </a:p>
        </p:txBody>
      </p:sp>
      <p:sp>
        <p:nvSpPr>
          <p:cNvPr id="50" name="Shape 48"/>
          <p:cNvSpPr/>
          <p:nvPr/>
        </p:nvSpPr>
        <p:spPr>
          <a:xfrm>
            <a:off x="7086600" y="329184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7086600" y="329184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</a:t>
            </a:r>
            <a:endParaRPr lang="en-US" sz="1400" dirty="0"/>
          </a:p>
        </p:txBody>
      </p:sp>
      <p:sp>
        <p:nvSpPr>
          <p:cNvPr id="52" name="Shape 50"/>
          <p:cNvSpPr/>
          <p:nvPr/>
        </p:nvSpPr>
        <p:spPr>
          <a:xfrm>
            <a:off x="457200" y="3657600"/>
            <a:ext cx="18288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457200" y="36576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</a:t>
            </a:r>
            <a:endParaRPr lang="en-US" sz="1400" dirty="0"/>
          </a:p>
        </p:txBody>
      </p:sp>
      <p:sp>
        <p:nvSpPr>
          <p:cNvPr id="54" name="Shape 52"/>
          <p:cNvSpPr/>
          <p:nvPr/>
        </p:nvSpPr>
        <p:spPr>
          <a:xfrm>
            <a:off x="2286000" y="365760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2286000" y="365760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$113,676</a:t>
            </a:r>
            <a:endParaRPr lang="en-US" sz="1400" dirty="0"/>
          </a:p>
        </p:txBody>
      </p:sp>
      <p:sp>
        <p:nvSpPr>
          <p:cNvPr id="56" name="Shape 54"/>
          <p:cNvSpPr/>
          <p:nvPr/>
        </p:nvSpPr>
        <p:spPr>
          <a:xfrm>
            <a:off x="3886200" y="365760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3886200" y="365760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$102,564</a:t>
            </a:r>
            <a:endParaRPr lang="en-US" sz="1400" dirty="0"/>
          </a:p>
        </p:txBody>
      </p:sp>
      <p:sp>
        <p:nvSpPr>
          <p:cNvPr id="58" name="Shape 56"/>
          <p:cNvSpPr/>
          <p:nvPr/>
        </p:nvSpPr>
        <p:spPr>
          <a:xfrm>
            <a:off x="5486400" y="365760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5486400" y="365760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$168,849</a:t>
            </a:r>
            <a:endParaRPr lang="en-US" sz="1400" dirty="0"/>
          </a:p>
        </p:txBody>
      </p:sp>
      <p:sp>
        <p:nvSpPr>
          <p:cNvPr id="60" name="Shape 58"/>
          <p:cNvSpPr/>
          <p:nvPr/>
        </p:nvSpPr>
        <p:spPr>
          <a:xfrm>
            <a:off x="7086600" y="3657600"/>
            <a:ext cx="1600200" cy="36576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7086600" y="3657600"/>
            <a:ext cx="1600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$126,521</a:t>
            </a:r>
            <a:endParaRPr lang="en-US" sz="1400" dirty="0"/>
          </a:p>
        </p:txBody>
      </p:sp>
      <p:sp>
        <p:nvSpPr>
          <p:cNvPr id="62" name="Text 60"/>
          <p:cNvSpPr/>
          <p:nvPr/>
        </p:nvSpPr>
        <p:spPr>
          <a:xfrm>
            <a:off x="457200" y="452628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20, 2025</a:t>
            </a:r>
            <a:endParaRPr lang="en-US" sz="1100" dirty="0"/>
          </a:p>
        </p:txBody>
      </p:sp>
      <p:sp>
        <p:nvSpPr>
          <p:cNvPr id="63" name="Text 61"/>
          <p:cNvSpPr/>
          <p:nvPr/>
        </p:nvSpPr>
        <p:spPr>
          <a:xfrm>
            <a:off x="6858000" y="45262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Nowadays</a:t>
            </a:r>
            <a:endParaRPr lang="en-US" sz="1100" dirty="0"/>
          </a:p>
        </p:txBody>
      </p:sp>
      <p:pic>
        <p:nvPicPr>
          <p:cNvPr id="64" name="Image 0" descr="/logo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1040" y="4480560"/>
            <a:ext cx="365760" cy="3822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10312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Thank you! :)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4526280"/>
            <a:ext cx="2286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October 20, 2025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858000" y="452628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Nowadays</a:t>
            </a:r>
            <a:endParaRPr lang="en-US" sz="1100" dirty="0"/>
          </a:p>
        </p:txBody>
      </p:sp>
      <p:pic>
        <p:nvPicPr>
          <p:cNvPr id="5" name="Image 0" descr="/logo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21040" y="4480560"/>
            <a:ext cx="365760" cy="382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2743200" cy="5148072"/>
          </a:xfrm>
          <a:prstGeom prst="rect">
            <a:avLst/>
          </a:prstGeom>
          <a:solidFill>
            <a:srgbClr val="FAFCFF"/>
          </a:solidFill>
          <a:ln/>
        </p:spPr>
      </p:sp>
      <p:sp>
        <p:nvSpPr>
          <p:cNvPr id="4" name="Text 1"/>
          <p:cNvSpPr/>
          <p:nvPr/>
        </p:nvSpPr>
        <p:spPr>
          <a:xfrm>
            <a:off x="182880" y="292608"/>
            <a:ext cx="256032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Venues Mapped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82880" y="877824"/>
            <a:ext cx="2377440" cy="4087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Hyatt Regency Monterey Hotel And Spa On Del Monte Golf Course</a:t>
            </a:r>
            <a:endParaRPr lang="en-US" sz="11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Carmel Valley Ranch - The Unbound Collection by Hyatt</a:t>
            </a:r>
            <a:endParaRPr lang="en-US" sz="11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Monterey Plaza Hotel &amp; Spa</a:t>
            </a:r>
            <a:endParaRPr lang="en-US" sz="11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1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Everline Resort &amp; Spa Lake Tahoe - Destination by Hyatt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Venue Pros &amp; Cons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18288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2860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2860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Hyatt Regency Monterey Hotel And Spa On Del Monte Golf Course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38862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8862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Carmel Valley Ranch - The Unbound Collection by Hyatt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4864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864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Monterey Plaza Hotel &amp; Spa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086600" y="1097280"/>
            <a:ext cx="1600200" cy="1097280"/>
          </a:xfrm>
          <a:prstGeom prst="rect">
            <a:avLst/>
          </a:prstGeom>
          <a:solidFill>
            <a:srgbClr val="F3F4F6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086600" y="1097280"/>
            <a:ext cx="1600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Everline Resort &amp; Spa Lake Tahoe - Destination by Hyatt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57200" y="2194560"/>
            <a:ext cx="18288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57200" y="219456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2286000" y="21945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331720" y="22402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pro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3886200" y="21945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931920" y="22402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pro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486400" y="21945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532120" y="22402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pro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7086600" y="21945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32320" y="22402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pro</a:t>
            </a:r>
            <a:endParaRPr lang="en-US" sz="1000" dirty="0"/>
          </a:p>
        </p:txBody>
      </p:sp>
      <p:sp>
        <p:nvSpPr>
          <p:cNvPr id="22" name="Shape 20"/>
          <p:cNvSpPr/>
          <p:nvPr/>
        </p:nvSpPr>
        <p:spPr>
          <a:xfrm>
            <a:off x="457200" y="3108960"/>
            <a:ext cx="18288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57200" y="3108960"/>
            <a:ext cx="1828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2286000" y="31089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2331720" y="31546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con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3886200" y="31089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931920" y="31546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con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5486400" y="31089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532120" y="31546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con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7086600" y="3108960"/>
            <a:ext cx="1600200" cy="914400"/>
          </a:xfrm>
          <a:prstGeom prst="rect">
            <a:avLst/>
          </a:prstGeom>
          <a:solidFill>
            <a:srgbClr val="FAFCFF"/>
          </a:solidFill>
          <a:ln w="12700">
            <a:solidFill>
              <a:srgbClr val="D1D5DB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32320" y="3154680"/>
            <a:ext cx="150876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0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Insert con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1: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Hyatt Regency Monterey Hotel And Spa On Del Monte Golf Course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1929384"/>
            <a:ext cx="3291840" cy="11795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Location: Monterey, California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Distance to airport: 4 miles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Guest rooms: 560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Check-in: Oct 8, 2025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Check-out: Oct 11, 2025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3968496"/>
            <a:ext cx="3291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Notes: Available! soft hold till Friday Sept 12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1: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Hyatt Regency Monterey Hotel And Spa On Del Monte Golf Course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2103120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Nightly Rate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359152" y="2057400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$369</a:t>
            </a:r>
            <a:endParaRPr lang="en-US" sz="1869" dirty="0"/>
          </a:p>
        </p:txBody>
      </p:sp>
      <p:sp>
        <p:nvSpPr>
          <p:cNvPr id="6" name="Text 4"/>
          <p:cNvSpPr/>
          <p:nvPr/>
        </p:nvSpPr>
        <p:spPr>
          <a:xfrm>
            <a:off x="457200" y="2578608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Room Rate: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359152" y="2532888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$0</a:t>
            </a:r>
            <a:endParaRPr lang="en-US" sz="1869" dirty="0"/>
          </a:p>
        </p:txBody>
      </p:sp>
      <p:sp>
        <p:nvSpPr>
          <p:cNvPr id="8" name="Text 6"/>
          <p:cNvSpPr/>
          <p:nvPr/>
        </p:nvSpPr>
        <p:spPr>
          <a:xfrm>
            <a:off x="457200" y="3054096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F&amp;B Minimum: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2359152" y="3008376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$7,000</a:t>
            </a:r>
            <a:endParaRPr lang="en-US" sz="1869" dirty="0"/>
          </a:p>
        </p:txBody>
      </p:sp>
      <p:sp>
        <p:nvSpPr>
          <p:cNvPr id="10" name="Text 8"/>
          <p:cNvSpPr/>
          <p:nvPr/>
        </p:nvSpPr>
        <p:spPr>
          <a:xfrm>
            <a:off x="457200" y="3895344"/>
            <a:ext cx="1828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98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Estimate:</a:t>
            </a:r>
            <a:endParaRPr lang="en-US" sz="1298" dirty="0"/>
          </a:p>
        </p:txBody>
      </p:sp>
      <p:sp>
        <p:nvSpPr>
          <p:cNvPr id="11" name="Text 9"/>
          <p:cNvSpPr/>
          <p:nvPr/>
        </p:nvSpPr>
        <p:spPr>
          <a:xfrm>
            <a:off x="1965960" y="3849624"/>
            <a:ext cx="1901952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163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$113,676</a:t>
            </a:r>
            <a:endParaRPr lang="en-US" sz="2163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2: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Carmel Valley Ranch - The Unbound Collection by Hyatt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1929384"/>
            <a:ext cx="3291840" cy="11795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Location: Carmel-by-the-Sea, California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Distance to airport: --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Guest rooms: 179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Check-in: Oct 8, 2025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Check-out: Oct 11, 2025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3968496"/>
            <a:ext cx="3291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Notes: ~30 double rooms available, can pair with Quail Lodge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2: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Carmel Valley Ranch - The Unbound Collection by Hyatt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2103120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Nightly Rate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359152" y="2057400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 TBD</a:t>
            </a:r>
            <a:endParaRPr lang="en-US" sz="1869" dirty="0"/>
          </a:p>
        </p:txBody>
      </p:sp>
      <p:sp>
        <p:nvSpPr>
          <p:cNvPr id="6" name="Text 4"/>
          <p:cNvSpPr/>
          <p:nvPr/>
        </p:nvSpPr>
        <p:spPr>
          <a:xfrm>
            <a:off x="457200" y="2578608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Room Rate: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359152" y="2532888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$2,500</a:t>
            </a:r>
            <a:endParaRPr lang="en-US" sz="1869" dirty="0"/>
          </a:p>
        </p:txBody>
      </p:sp>
      <p:sp>
        <p:nvSpPr>
          <p:cNvPr id="8" name="Text 6"/>
          <p:cNvSpPr/>
          <p:nvPr/>
        </p:nvSpPr>
        <p:spPr>
          <a:xfrm>
            <a:off x="457200" y="3054096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F&amp;B Minimum: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2359152" y="3008376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 TBD</a:t>
            </a:r>
            <a:endParaRPr lang="en-US" sz="1869" dirty="0"/>
          </a:p>
        </p:txBody>
      </p:sp>
      <p:sp>
        <p:nvSpPr>
          <p:cNvPr id="10" name="Text 8"/>
          <p:cNvSpPr/>
          <p:nvPr/>
        </p:nvSpPr>
        <p:spPr>
          <a:xfrm>
            <a:off x="457200" y="3895344"/>
            <a:ext cx="1828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98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Estimate:</a:t>
            </a:r>
            <a:endParaRPr lang="en-US" sz="1298" dirty="0"/>
          </a:p>
        </p:txBody>
      </p:sp>
      <p:sp>
        <p:nvSpPr>
          <p:cNvPr id="11" name="Text 9"/>
          <p:cNvSpPr/>
          <p:nvPr/>
        </p:nvSpPr>
        <p:spPr>
          <a:xfrm>
            <a:off x="1965960" y="3849624"/>
            <a:ext cx="1901952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163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$102,564</a:t>
            </a:r>
            <a:endParaRPr lang="en-US" sz="2163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3: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Monterey Plaza Hotel &amp; Spa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1929384"/>
            <a:ext cx="3291840" cy="11795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Location: Monterey, California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Distance to airport: 5 miles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Guest rooms: 285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Check-in: Jul 26, 2025</a:t>
            </a:r>
            <a:endParaRPr lang="en-US" sz="1400" dirty="0"/>
          </a:p>
          <a:p>
            <a:pPr algn="l" indent="0" marL="0">
              <a:spcAft>
                <a:spcPts val="600"/>
              </a:spcAft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Check-out: Jul 31, 2025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3968496"/>
            <a:ext cx="3291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Notes: Not available Oct 9 (only 20 rooms), can do 70 rooms Oct 10-12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7784"/>
            <a:ext cx="3511296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700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Option 3: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3346704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b="1" dirty="0">
                <a:solidFill>
                  <a:srgbClr val="3646A4"/>
                </a:solidFill>
                <a:latin typeface="Satoshi" pitchFamily="34" charset="0"/>
                <a:ea typeface="Satoshi" pitchFamily="34" charset="-122"/>
                <a:cs typeface="Satoshi" pitchFamily="34" charset="-120"/>
              </a:rPr>
              <a:t>Monterey Plaza Hotel &amp; Spa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2103120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Nightly Rate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359152" y="2057400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$329</a:t>
            </a:r>
            <a:endParaRPr lang="en-US" sz="1869" dirty="0"/>
          </a:p>
        </p:txBody>
      </p:sp>
      <p:sp>
        <p:nvSpPr>
          <p:cNvPr id="6" name="Text 4"/>
          <p:cNvSpPr/>
          <p:nvPr/>
        </p:nvSpPr>
        <p:spPr>
          <a:xfrm>
            <a:off x="457200" y="2578608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Room Rate: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359152" y="2532888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$0</a:t>
            </a:r>
            <a:endParaRPr lang="en-US" sz="1869" dirty="0"/>
          </a:p>
        </p:txBody>
      </p:sp>
      <p:sp>
        <p:nvSpPr>
          <p:cNvPr id="8" name="Text 6"/>
          <p:cNvSpPr/>
          <p:nvPr/>
        </p:nvSpPr>
        <p:spPr>
          <a:xfrm>
            <a:off x="457200" y="3054096"/>
            <a:ext cx="1901952" cy="1737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400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F&amp;B Minimum: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2359152" y="3008376"/>
            <a:ext cx="1901952" cy="2651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69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$30,000</a:t>
            </a:r>
            <a:endParaRPr lang="en-US" sz="1869" dirty="0"/>
          </a:p>
        </p:txBody>
      </p:sp>
      <p:sp>
        <p:nvSpPr>
          <p:cNvPr id="10" name="Text 8"/>
          <p:cNvSpPr/>
          <p:nvPr/>
        </p:nvSpPr>
        <p:spPr>
          <a:xfrm>
            <a:off x="457200" y="3895344"/>
            <a:ext cx="1828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98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Estimate:</a:t>
            </a:r>
            <a:endParaRPr lang="en-US" sz="1298" dirty="0"/>
          </a:p>
        </p:txBody>
      </p:sp>
      <p:sp>
        <p:nvSpPr>
          <p:cNvPr id="11" name="Text 9"/>
          <p:cNvSpPr/>
          <p:nvPr/>
        </p:nvSpPr>
        <p:spPr>
          <a:xfrm>
            <a:off x="1965960" y="3849624"/>
            <a:ext cx="1901952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163" b="1" dirty="0">
                <a:solidFill>
                  <a:srgbClr val="3646A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$168,849</a:t>
            </a:r>
            <a:endParaRPr lang="en-US" sz="2163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7408" y="338328"/>
            <a:ext cx="2075688" cy="2075688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583680" y="338328"/>
            <a:ext cx="2075688" cy="2075688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7408" y="2514600"/>
            <a:ext cx="2075688" cy="2075688"/>
          </a:xfrm>
          <a:prstGeom prst="rect">
            <a:avLst/>
          </a:prstGeom>
        </p:spPr>
      </p:pic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83680" y="2514600"/>
            <a:ext cx="2075688" cy="20756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2025-10-20T22:35:29Z</dcterms:created>
  <dcterms:modified xsi:type="dcterms:W3CDTF">2025-10-20T22:35:29Z</dcterms:modified>
</cp:coreProperties>
</file>